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1"/>
  </p:sldMasterIdLst>
  <p:sldIdLst>
    <p:sldId id="258" r:id="rId2"/>
    <p:sldId id="260" r:id="rId3"/>
    <p:sldId id="262" r:id="rId4"/>
    <p:sldId id="261" r:id="rId5"/>
    <p:sldId id="264" r:id="rId6"/>
    <p:sldId id="265" r:id="rId7"/>
    <p:sldId id="266" r:id="rId8"/>
    <p:sldId id="270" r:id="rId9"/>
    <p:sldId id="271" r:id="rId10"/>
    <p:sldId id="272" r:id="rId11"/>
    <p:sldId id="273" r:id="rId12"/>
    <p:sldId id="274" r:id="rId13"/>
    <p:sldId id="275" r:id="rId14"/>
    <p:sldId id="276" r:id="rId15"/>
    <p:sldId id="267" r:id="rId16"/>
    <p:sldId id="269" r:id="rId17"/>
    <p:sldId id="277" r:id="rId18"/>
    <p:sldId id="268" r:id="rId19"/>
    <p:sldId id="263" r:id="rId20"/>
  </p:sldIdLst>
  <p:sldSz cx="9144000" cy="6858000" type="screen4x3"/>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61" userDrawn="1">
          <p15:clr>
            <a:srgbClr val="A4A3A4"/>
          </p15:clr>
        </p15:guide>
        <p15:guide id="2" pos="295" userDrawn="1">
          <p15:clr>
            <a:srgbClr val="A4A3A4"/>
          </p15:clr>
        </p15:guide>
        <p15:guide id="3" pos="5511" userDrawn="1">
          <p15:clr>
            <a:srgbClr val="A4A3A4"/>
          </p15:clr>
        </p15:guide>
        <p15:guide id="4" orient="horz" pos="1071" userDrawn="1">
          <p15:clr>
            <a:srgbClr val="A4A3A4"/>
          </p15:clr>
        </p15:guide>
        <p15:guide id="5" pos="42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75B6"/>
    <a:srgbClr val="B02200"/>
    <a:srgbClr val="98884C"/>
    <a:srgbClr val="EA2D00"/>
    <a:srgbClr val="9B865D"/>
    <a:srgbClr val="969462"/>
    <a:srgbClr val="CEE1F2"/>
    <a:srgbClr val="A2C7E8"/>
    <a:srgbClr val="69A4D9"/>
    <a:srgbClr val="E6B9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493" autoAdjust="0"/>
  </p:normalViewPr>
  <p:slideViewPr>
    <p:cSldViewPr>
      <p:cViewPr varScale="1">
        <p:scale>
          <a:sx n="74" d="100"/>
          <a:sy n="74" d="100"/>
        </p:scale>
        <p:origin x="1446" y="54"/>
      </p:cViewPr>
      <p:guideLst>
        <p:guide orient="horz" pos="1661"/>
        <p:guide pos="295"/>
        <p:guide pos="5511"/>
        <p:guide orient="horz" pos="1071"/>
        <p:guide pos="42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2.wdp>
</file>

<file path=ppt/media/hdphoto3.wdp>
</file>

<file path=ppt/media/hdphoto4.wdp>
</file>

<file path=ppt/media/image1.png>
</file>

<file path=ppt/media/image10.jpeg>
</file>

<file path=ppt/media/image11.png>
</file>

<file path=ppt/media/image12.png>
</file>

<file path=ppt/media/image13.jpeg>
</file>

<file path=ppt/media/image14.jpe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png>
</file>

<file path=ppt/media/image6.jpe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143000" y="1122363"/>
            <a:ext cx="6858000" cy="2387600"/>
          </a:xfrm>
        </p:spPr>
        <p:txBody>
          <a:bodyPr anchor="b"/>
          <a:lstStyle>
            <a:lvl1pPr algn="ctr">
              <a:defRPr sz="4500"/>
            </a:lvl1pPr>
          </a:lstStyle>
          <a:p>
            <a:r>
              <a:rPr lang="nl-NL" smtClean="0"/>
              <a:t>Klik om de stijl te bewerken</a:t>
            </a:r>
            <a:endParaRPr lang="nl-BE"/>
          </a:p>
        </p:txBody>
      </p:sp>
      <p:sp>
        <p:nvSpPr>
          <p:cNvPr id="3" name="Ondertitel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nl-NL" smtClean="0"/>
              <a:t>Klik om de ondertitelstijl van het model te bewerken</a:t>
            </a:r>
            <a:endParaRPr lang="nl-BE"/>
          </a:p>
        </p:txBody>
      </p:sp>
      <p:sp>
        <p:nvSpPr>
          <p:cNvPr id="4" name="Tijdelijke aanduiding voor datum 3"/>
          <p:cNvSpPr>
            <a:spLocks noGrp="1"/>
          </p:cNvSpPr>
          <p:nvPr>
            <p:ph type="dt" sz="half" idx="10"/>
          </p:nvPr>
        </p:nvSpPr>
        <p:spPr/>
        <p:txBody>
          <a:bodyPr/>
          <a:lstStyle/>
          <a:p>
            <a:fld id="{EB2575AB-E562-4117-AE23-A442C462CFF7}" type="datetimeFigureOut">
              <a:rPr lang="nl-BE" smtClean="0"/>
              <a:t>6/01/2015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9100767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p>
            <a:fld id="{EB2575AB-E562-4117-AE23-A442C462CFF7}" type="datetimeFigureOut">
              <a:rPr lang="nl-BE" smtClean="0"/>
              <a:t>6/01/2015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2729187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543675" y="365125"/>
            <a:ext cx="1971675" cy="5811838"/>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628650" y="365125"/>
            <a:ext cx="5800725" cy="5811838"/>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p>
            <a:fld id="{EB2575AB-E562-4117-AE23-A442C462CFF7}" type="datetimeFigureOut">
              <a:rPr lang="nl-BE" smtClean="0"/>
              <a:t>6/01/2015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957409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p>
            <a:fld id="{EB2575AB-E562-4117-AE23-A442C462CFF7}" type="datetimeFigureOut">
              <a:rPr lang="nl-BE" smtClean="0"/>
              <a:t>6/01/2015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603573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623888" y="1709739"/>
            <a:ext cx="7886700" cy="2852737"/>
          </a:xfrm>
        </p:spPr>
        <p:txBody>
          <a:bodyPr anchor="b"/>
          <a:lstStyle>
            <a:lvl1pPr>
              <a:defRPr sz="4500"/>
            </a:lvl1pPr>
          </a:lstStyle>
          <a:p>
            <a:r>
              <a:rPr lang="nl-NL" smtClean="0"/>
              <a:t>Klik om de stijl te bewerken</a:t>
            </a:r>
            <a:endParaRPr lang="nl-BE"/>
          </a:p>
        </p:txBody>
      </p:sp>
      <p:sp>
        <p:nvSpPr>
          <p:cNvPr id="3" name="Tijdelijke aanduiding voor tekst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nl-NL" smtClean="0"/>
              <a:t>Klik om de modelstijlen te bewerken</a:t>
            </a:r>
          </a:p>
        </p:txBody>
      </p:sp>
      <p:sp>
        <p:nvSpPr>
          <p:cNvPr id="4" name="Tijdelijke aanduiding voor datum 3"/>
          <p:cNvSpPr>
            <a:spLocks noGrp="1"/>
          </p:cNvSpPr>
          <p:nvPr>
            <p:ph type="dt" sz="half" idx="10"/>
          </p:nvPr>
        </p:nvSpPr>
        <p:spPr/>
        <p:txBody>
          <a:bodyPr/>
          <a:lstStyle/>
          <a:p>
            <a:fld id="{EB2575AB-E562-4117-AE23-A442C462CFF7}" type="datetimeFigureOut">
              <a:rPr lang="nl-BE" smtClean="0"/>
              <a:t>6/01/2015</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2769889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628650" y="1825625"/>
            <a:ext cx="3886200" cy="435133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4629150" y="1825625"/>
            <a:ext cx="3886200" cy="435133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p:txBody>
          <a:bodyPr/>
          <a:lstStyle/>
          <a:p>
            <a:fld id="{EB2575AB-E562-4117-AE23-A442C462CFF7}" type="datetimeFigureOut">
              <a:rPr lang="nl-BE" smtClean="0"/>
              <a:t>6/01/2015</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2404742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629841" y="365126"/>
            <a:ext cx="7886700" cy="1325563"/>
          </a:xfrm>
        </p:spPr>
        <p:txBody>
          <a:bodyPr/>
          <a:lstStyle/>
          <a:p>
            <a:r>
              <a:rPr lang="nl-NL" smtClean="0"/>
              <a:t>Klik om de stijl te bewerken</a:t>
            </a:r>
            <a:endParaRPr lang="nl-BE"/>
          </a:p>
        </p:txBody>
      </p:sp>
      <p:sp>
        <p:nvSpPr>
          <p:cNvPr id="3" name="Tijdelijke aanduiding voor tekst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nl-NL" smtClean="0"/>
              <a:t>Klik om de modelstijlen te bewerken</a:t>
            </a:r>
          </a:p>
        </p:txBody>
      </p:sp>
      <p:sp>
        <p:nvSpPr>
          <p:cNvPr id="4" name="Tijdelijke aanduiding voor inhoud 3"/>
          <p:cNvSpPr>
            <a:spLocks noGrp="1"/>
          </p:cNvSpPr>
          <p:nvPr>
            <p:ph sz="half" idx="2"/>
          </p:nvPr>
        </p:nvSpPr>
        <p:spPr>
          <a:xfrm>
            <a:off x="629842" y="2505075"/>
            <a:ext cx="3868340" cy="368458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nl-NL" smtClean="0"/>
              <a:t>Klik om de modelstijlen te bewerken</a:t>
            </a:r>
          </a:p>
        </p:txBody>
      </p:sp>
      <p:sp>
        <p:nvSpPr>
          <p:cNvPr id="6" name="Tijdelijke aanduiding voor inhoud 5"/>
          <p:cNvSpPr>
            <a:spLocks noGrp="1"/>
          </p:cNvSpPr>
          <p:nvPr>
            <p:ph sz="quarter" idx="4"/>
          </p:nvPr>
        </p:nvSpPr>
        <p:spPr>
          <a:xfrm>
            <a:off x="4629150" y="2505075"/>
            <a:ext cx="3887391" cy="368458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p:txBody>
          <a:bodyPr/>
          <a:lstStyle/>
          <a:p>
            <a:fld id="{EB2575AB-E562-4117-AE23-A442C462CFF7}" type="datetimeFigureOut">
              <a:rPr lang="nl-BE" smtClean="0"/>
              <a:t>6/01/2015</a:t>
            </a:fld>
            <a:endParaRPr lang="nl-BE"/>
          </a:p>
        </p:txBody>
      </p:sp>
      <p:sp>
        <p:nvSpPr>
          <p:cNvPr id="8" name="Tijdelijke aanduiding voor voettekst 7"/>
          <p:cNvSpPr>
            <a:spLocks noGrp="1"/>
          </p:cNvSpPr>
          <p:nvPr>
            <p:ph type="ftr" sz="quarter" idx="11"/>
          </p:nvPr>
        </p:nvSpPr>
        <p:spPr/>
        <p:txBody>
          <a:bodyPr/>
          <a:lstStyle/>
          <a:p>
            <a:endParaRPr lang="nl-BE"/>
          </a:p>
        </p:txBody>
      </p:sp>
      <p:sp>
        <p:nvSpPr>
          <p:cNvPr id="9" name="Tijdelijke aanduiding voor dianummer 8"/>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8835593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p:txBody>
          <a:bodyPr/>
          <a:lstStyle/>
          <a:p>
            <a:fld id="{EB2575AB-E562-4117-AE23-A442C462CFF7}" type="datetimeFigureOut">
              <a:rPr lang="nl-BE" smtClean="0"/>
              <a:t>6/01/2015</a:t>
            </a:fld>
            <a:endParaRPr lang="nl-BE"/>
          </a:p>
        </p:txBody>
      </p:sp>
      <p:sp>
        <p:nvSpPr>
          <p:cNvPr id="4" name="Tijdelijke aanduiding voor voettekst 3"/>
          <p:cNvSpPr>
            <a:spLocks noGrp="1"/>
          </p:cNvSpPr>
          <p:nvPr>
            <p:ph type="ftr" sz="quarter" idx="11"/>
          </p:nvPr>
        </p:nvSpPr>
        <p:spPr/>
        <p:txBody>
          <a:bodyPr/>
          <a:lstStyle/>
          <a:p>
            <a:endParaRPr lang="nl-BE"/>
          </a:p>
        </p:txBody>
      </p:sp>
      <p:sp>
        <p:nvSpPr>
          <p:cNvPr id="5" name="Tijdelijke aanduiding voor dianummer 4"/>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1732468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EB2575AB-E562-4117-AE23-A442C462CFF7}" type="datetimeFigureOut">
              <a:rPr lang="nl-BE" smtClean="0"/>
              <a:t>6/01/2015</a:t>
            </a:fld>
            <a:endParaRPr lang="nl-BE"/>
          </a:p>
        </p:txBody>
      </p:sp>
      <p:sp>
        <p:nvSpPr>
          <p:cNvPr id="3" name="Tijdelijke aanduiding voor voettekst 2"/>
          <p:cNvSpPr>
            <a:spLocks noGrp="1"/>
          </p:cNvSpPr>
          <p:nvPr>
            <p:ph type="ftr" sz="quarter" idx="11"/>
          </p:nvPr>
        </p:nvSpPr>
        <p:spPr/>
        <p:txBody>
          <a:bodyPr/>
          <a:lstStyle/>
          <a:p>
            <a:endParaRPr lang="nl-BE"/>
          </a:p>
        </p:txBody>
      </p:sp>
      <p:sp>
        <p:nvSpPr>
          <p:cNvPr id="4" name="Tijdelijke aanduiding voor dianummer 3"/>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1946450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629841" y="457200"/>
            <a:ext cx="2949178" cy="1600200"/>
          </a:xfrm>
        </p:spPr>
        <p:txBody>
          <a:bodyPr anchor="b"/>
          <a:lstStyle>
            <a:lvl1pPr>
              <a:defRPr sz="2400"/>
            </a:lvl1pPr>
          </a:lstStyle>
          <a:p>
            <a:r>
              <a:rPr lang="nl-NL" smtClean="0"/>
              <a:t>Klik om de stijl te bewerken</a:t>
            </a:r>
            <a:endParaRPr lang="nl-BE"/>
          </a:p>
        </p:txBody>
      </p:sp>
      <p:sp>
        <p:nvSpPr>
          <p:cNvPr id="3" name="Tijdelijke aanduiding voor inhoud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p>
            <a:fld id="{EB2575AB-E562-4117-AE23-A442C462CFF7}" type="datetimeFigureOut">
              <a:rPr lang="nl-BE" smtClean="0"/>
              <a:t>6/01/2015</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09970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629841" y="457200"/>
            <a:ext cx="2949178" cy="1600200"/>
          </a:xfrm>
        </p:spPr>
        <p:txBody>
          <a:bodyPr anchor="b"/>
          <a:lstStyle>
            <a:lvl1pPr>
              <a:defRPr sz="2400"/>
            </a:lvl1pPr>
          </a:lstStyle>
          <a:p>
            <a:r>
              <a:rPr lang="nl-NL" smtClean="0"/>
              <a:t>Klik om de stijl te bewerken</a:t>
            </a:r>
            <a:endParaRPr lang="nl-BE"/>
          </a:p>
        </p:txBody>
      </p:sp>
      <p:sp>
        <p:nvSpPr>
          <p:cNvPr id="3" name="Tijdelijke aanduiding voor afbeelding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nl-BE"/>
          </a:p>
        </p:txBody>
      </p:sp>
      <p:sp>
        <p:nvSpPr>
          <p:cNvPr id="4" name="Tijdelijke aanduiding voor tekst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p>
            <a:fld id="{EB2575AB-E562-4117-AE23-A442C462CFF7}" type="datetimeFigureOut">
              <a:rPr lang="nl-BE" smtClean="0"/>
              <a:t>6/01/2015</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38565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nl-NL" smtClean="0"/>
              <a:t>Klik om de stijl te bewerken</a:t>
            </a:r>
            <a:endParaRPr lang="nl-BE"/>
          </a:p>
        </p:txBody>
      </p:sp>
      <p:sp>
        <p:nvSpPr>
          <p:cNvPr id="3" name="Tijdelijke aanduiding voor tekst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EB2575AB-E562-4117-AE23-A442C462CFF7}" type="datetimeFigureOut">
              <a:rPr lang="nl-BE" smtClean="0"/>
              <a:t>6/01/2015</a:t>
            </a:fld>
            <a:endParaRPr lang="nl-BE"/>
          </a:p>
        </p:txBody>
      </p:sp>
      <p:sp>
        <p:nvSpPr>
          <p:cNvPr id="5" name="Tijdelijke aanduiding voor voettekst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nl-BE"/>
          </a:p>
        </p:txBody>
      </p:sp>
      <p:sp>
        <p:nvSpPr>
          <p:cNvPr id="6" name="Tijdelijke aanduiding voor dianumm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1F9A3B3-1B98-4181-94FD-99461034DEC7}" type="slidenum">
              <a:rPr lang="nl-BE" smtClean="0"/>
              <a:t>‹#›</a:t>
            </a:fld>
            <a:endParaRPr lang="nl-BE"/>
          </a:p>
        </p:txBody>
      </p:sp>
    </p:spTree>
    <p:extLst>
      <p:ext uri="{BB962C8B-B14F-4D97-AF65-F5344CB8AC3E}">
        <p14:creationId xmlns:p14="http://schemas.microsoft.com/office/powerpoint/2010/main" val="1568145847"/>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19.png"/><Relationship Id="rId5" Type="http://schemas.microsoft.com/office/2007/relationships/hdphoto" Target="../media/hdphoto3.wdp"/><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5210364" y="134994"/>
            <a:ext cx="4330188" cy="4154984"/>
          </a:xfrm>
          <a:prstGeom prst="rect">
            <a:avLst/>
          </a:prstGeom>
          <a:noFill/>
        </p:spPr>
        <p:txBody>
          <a:bodyPr wrap="square" lIns="91440" tIns="45720" rIns="91440" bIns="45720">
            <a:spAutoFit/>
          </a:bodyPr>
          <a:lstStyle/>
          <a:p>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endPar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DCS Word</a:t>
            </a:r>
          </a:p>
          <a:p>
            <a:pPr lvl="1"/>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Multi </a:t>
            </a:r>
            <a:r>
              <a:rPr lang="nl-NL" sz="4000" b="1"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t>
            </a:r>
            <a:r>
              <a:rPr lang="nl-NL" sz="4000" b="1"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layer</a:t>
            </a:r>
            <a:endParaRPr lang="nl-NL" sz="4000" b="1"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4000" b="1"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t>
            </a:r>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ombat </a:t>
            </a:r>
            <a:r>
              <a:rPr lang="nl-NL" sz="4000" b="1"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a:t>
            </a:r>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ission</a:t>
            </a:r>
            <a:endParaRPr lang="nl-NL" sz="3600" b="1" cap="none"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468313" y="4247217"/>
            <a:ext cx="8280400" cy="2062103"/>
          </a:xfrm>
          <a:prstGeom prst="rect">
            <a:avLst/>
          </a:prstGeom>
          <a:noFill/>
        </p:spPr>
        <p:txBody>
          <a:bodyPr wrap="square" lIns="91440" tIns="45720" rIns="91440" bIns="45720">
            <a:spAutoFit/>
          </a:bodyPr>
          <a:lstStyle/>
          <a:p>
            <a:pPr defTabSz="717550">
              <a:tabLst>
                <a:tab pos="2868613" algn="l"/>
              </a:tabLst>
            </a:pPr>
            <a:r>
              <a:rPr lang="nl-NL" sz="32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Blue Team Briefing</a:t>
            </a:r>
          </a:p>
          <a:p>
            <a:pPr>
              <a:tabLst>
                <a:tab pos="2868613" algn="l"/>
              </a:tabLst>
            </a:pP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SA-10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endPar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Secondary</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Su-34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endPar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Mission:	Capture Georgian radars.</a:t>
            </a:r>
          </a:p>
          <a:p>
            <a:pPr>
              <a:tabLst>
                <a:tab pos="2868613" algn="l"/>
              </a:tabLst>
            </a:pPr>
            <a:r>
              <a:rPr lang="nl-NL" sz="2400"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24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between</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24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0" name="Afbeelding 9"/>
          <p:cNvPicPr>
            <a:picLocks noChangeAspect="1"/>
          </p:cNvPicPr>
          <p:nvPr/>
        </p:nvPicPr>
        <p:blipFill>
          <a:blip r:embed="rId2"/>
          <a:stretch>
            <a:fillRect/>
          </a:stretch>
        </p:blipFill>
        <p:spPr>
          <a:xfrm rot="18612145">
            <a:off x="1762640" y="349921"/>
            <a:ext cx="2920167" cy="194487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Afbeelding 2"/>
          <p:cNvPicPr>
            <a:picLocks noChangeAspect="1"/>
          </p:cNvPicPr>
          <p:nvPr/>
        </p:nvPicPr>
        <p:blipFill>
          <a:blip r:embed="rId3"/>
          <a:stretch>
            <a:fillRect/>
          </a:stretch>
        </p:blipFill>
        <p:spPr>
          <a:xfrm rot="20071831">
            <a:off x="11968" y="1060879"/>
            <a:ext cx="2489072" cy="165772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Afbeelding 10"/>
          <p:cNvPicPr>
            <a:picLocks noChangeAspect="1"/>
          </p:cNvPicPr>
          <p:nvPr/>
        </p:nvPicPr>
        <p:blipFill>
          <a:blip r:embed="rId4"/>
          <a:stretch>
            <a:fillRect/>
          </a:stretch>
        </p:blipFill>
        <p:spPr>
          <a:xfrm rot="20709253">
            <a:off x="1775563" y="1893538"/>
            <a:ext cx="2965236" cy="19392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274332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25" name="Rechthoek 24"/>
          <p:cNvSpPr/>
          <p:nvPr/>
        </p:nvSpPr>
        <p:spPr>
          <a:xfrm>
            <a:off x="463537" y="500264"/>
            <a:ext cx="4330188" cy="1200329"/>
          </a:xfrm>
          <a:prstGeom prst="rect">
            <a:avLst/>
          </a:prstGeom>
          <a:noFill/>
        </p:spPr>
        <p:txBody>
          <a:bodyPr wrap="square" lIns="91440" tIns="45720" rIns="91440" bIns="45720">
            <a:spAutoFit/>
          </a:bodyPr>
          <a:lstStyle/>
          <a:p>
            <a:r>
              <a:rPr lang="nl-NL" sz="72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72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1" name="Rechthoek 30"/>
          <p:cNvSpPr/>
          <p:nvPr/>
        </p:nvSpPr>
        <p:spPr>
          <a:xfrm>
            <a:off x="7371306" y="587651"/>
            <a:ext cx="1368152" cy="360114"/>
          </a:xfrm>
          <a:prstGeom prst="rect">
            <a:avLst/>
          </a:prstGeom>
          <a:solidFill>
            <a:schemeClr val="accent2">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a:t>
            </a:r>
          </a:p>
        </p:txBody>
      </p:sp>
      <p:sp>
        <p:nvSpPr>
          <p:cNvPr id="32" name="Rechthoek 31"/>
          <p:cNvSpPr/>
          <p:nvPr/>
        </p:nvSpPr>
        <p:spPr>
          <a:xfrm>
            <a:off x="7380312" y="1124670"/>
            <a:ext cx="1368152" cy="360114"/>
          </a:xfrm>
          <a:prstGeom prst="rect">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a:t>
            </a:r>
          </a:p>
        </p:txBody>
      </p:sp>
      <p:sp>
        <p:nvSpPr>
          <p:cNvPr id="33" name="Rechthoek 32"/>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3" name="Afbeelding 12"/>
          <p:cNvPicPr>
            <a:picLocks noChangeAspect="1"/>
          </p:cNvPicPr>
          <p:nvPr/>
        </p:nvPicPr>
        <p:blipFill rotWithShape="1">
          <a:blip r:embed="rId2">
            <a:extLst>
              <a:ext uri="{28A0092B-C50C-407E-A947-70E740481C1C}">
                <a14:useLocalDpi xmlns:a14="http://schemas.microsoft.com/office/drawing/2010/main" val="0"/>
              </a:ext>
            </a:extLst>
          </a:blip>
          <a:srcRect l="29169" t="-189" r="-122" b="41899"/>
          <a:stretch/>
        </p:blipFill>
        <p:spPr>
          <a:xfrm>
            <a:off x="468313" y="1692000"/>
            <a:ext cx="8279687" cy="468932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4" name="Picture 2" descr="D:\My DCS World Missions\Free Georgia\Pictures\cvn70_carlvinson #00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74834" y="4521420"/>
            <a:ext cx="2324480" cy="15612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15" name="Lijntoelichting 1 14"/>
          <p:cNvSpPr/>
          <p:nvPr/>
        </p:nvSpPr>
        <p:spPr>
          <a:xfrm>
            <a:off x="4058641" y="5302026"/>
            <a:ext cx="1800200" cy="360114"/>
          </a:xfrm>
          <a:prstGeom prst="borderCallout1">
            <a:avLst>
              <a:gd name="adj1" fmla="val 5503"/>
              <a:gd name="adj2" fmla="val 82094"/>
              <a:gd name="adj3" fmla="val -298449"/>
              <a:gd name="adj4" fmla="val 160022"/>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6" name="Rechthoek 15"/>
          <p:cNvSpPr/>
          <p:nvPr/>
        </p:nvSpPr>
        <p:spPr>
          <a:xfrm>
            <a:off x="4509774" y="4112671"/>
            <a:ext cx="1611188" cy="360114"/>
          </a:xfrm>
          <a:prstGeom prst="rect">
            <a:avLst/>
          </a:prstGeom>
          <a:solidFill>
            <a:srgbClr val="B02200"/>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platforms</a:t>
            </a:r>
          </a:p>
        </p:txBody>
      </p:sp>
      <p:sp>
        <p:nvSpPr>
          <p:cNvPr id="17" name="PIJL-RECHTS 16"/>
          <p:cNvSpPr/>
          <p:nvPr/>
        </p:nvSpPr>
        <p:spPr>
          <a:xfrm rot="20519507">
            <a:off x="215790" y="4423604"/>
            <a:ext cx="4167134" cy="720080"/>
          </a:xfrm>
          <a:prstGeom prst="rightArrow">
            <a:avLst>
              <a:gd name="adj1" fmla="val 50000"/>
              <a:gd name="adj2" fmla="val 51245"/>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west</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8" name="PIJL-LINKS 17"/>
          <p:cNvSpPr/>
          <p:nvPr/>
        </p:nvSpPr>
        <p:spPr>
          <a:xfrm rot="4259020">
            <a:off x="6493337" y="4889138"/>
            <a:ext cx="3703303" cy="648072"/>
          </a:xfrm>
          <a:prstGeom prst="leftArrow">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Air support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9" name="PIJL-RECHTS 18"/>
          <p:cNvSpPr/>
          <p:nvPr/>
        </p:nvSpPr>
        <p:spPr>
          <a:xfrm rot="2616119">
            <a:off x="3914795" y="871494"/>
            <a:ext cx="2432435" cy="715576"/>
          </a:xfrm>
          <a:prstGeom prst="rightArrow">
            <a:avLst>
              <a:gd name="adj1" fmla="val 50000"/>
              <a:gd name="adj2" fmla="val 51245"/>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28670357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There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3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vessels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the North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must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avoid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large USA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force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Fortunately, our Krymsk Su-34 anti-ship air fleet is nearby and is assisting with the defenses with KH-31A/P anti radiation missiles.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awaiting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radio menu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while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orbiting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Su-34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as we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10 of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them</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left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Su-25T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assist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SEAD attack.</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pPr>
              <a:tabLst>
                <a:tab pos="2868613" algn="l"/>
              </a:tabLst>
            </a:pP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vessels</a:t>
            </a:r>
            <a:endPar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4" name="Afbeelding 13"/>
          <p:cNvPicPr>
            <a:picLocks noChangeAspect="1"/>
          </p:cNvPicPr>
          <p:nvPr/>
        </p:nvPicPr>
        <p:blipFill rotWithShape="1">
          <a:blip r:embed="rId2">
            <a:extLst>
              <a:ext uri="{28A0092B-C50C-407E-A947-70E740481C1C}">
                <a14:useLocalDpi xmlns:a14="http://schemas.microsoft.com/office/drawing/2010/main" val="0"/>
              </a:ext>
            </a:extLst>
          </a:blip>
          <a:srcRect l="55518" t="-107" r="-354" b="61609"/>
          <a:stretch/>
        </p:blipFill>
        <p:spPr>
          <a:xfrm>
            <a:off x="463537" y="2636838"/>
            <a:ext cx="4072463" cy="39308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Afgeronde rechthoek 14"/>
          <p:cNvSpPr/>
          <p:nvPr/>
        </p:nvSpPr>
        <p:spPr>
          <a:xfrm>
            <a:off x="2623780" y="2904119"/>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6" name="Afgeronde rechthoek 15"/>
          <p:cNvSpPr/>
          <p:nvPr/>
        </p:nvSpPr>
        <p:spPr>
          <a:xfrm>
            <a:off x="2139728" y="3024086"/>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7" name="Afgeronde rechthoek 16"/>
          <p:cNvSpPr/>
          <p:nvPr/>
        </p:nvSpPr>
        <p:spPr>
          <a:xfrm>
            <a:off x="1475656" y="3066200"/>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8" name="Lijntoelichting 1 17"/>
          <p:cNvSpPr/>
          <p:nvPr/>
        </p:nvSpPr>
        <p:spPr>
          <a:xfrm>
            <a:off x="3400226" y="2771292"/>
            <a:ext cx="847055" cy="589817"/>
          </a:xfrm>
          <a:prstGeom prst="borderCallout1">
            <a:avLst>
              <a:gd name="adj1" fmla="val 38665"/>
              <a:gd name="adj2" fmla="val -725"/>
              <a:gd name="adj3" fmla="val 128293"/>
              <a:gd name="adj4" fmla="val -86075"/>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lgn="ctr" defTabSz="717550">
              <a:tabLst>
                <a:tab pos="2868613" algn="l"/>
              </a:tabLst>
            </a:pPr>
            <a:r>
              <a:rPr lang="nl-NL"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1" name="PIJL-LINKS 20"/>
          <p:cNvSpPr/>
          <p:nvPr/>
        </p:nvSpPr>
        <p:spPr>
          <a:xfrm rot="2648236">
            <a:off x="2189455" y="3864903"/>
            <a:ext cx="1672638" cy="764040"/>
          </a:xfrm>
          <a:prstGeom prst="leftArrow">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2" name="Afgeronde rechthoek 21"/>
          <p:cNvSpPr/>
          <p:nvPr/>
        </p:nvSpPr>
        <p:spPr>
          <a:xfrm rot="1399817">
            <a:off x="3719869" y="4320599"/>
            <a:ext cx="864524" cy="741922"/>
          </a:xfrm>
          <a:prstGeom prst="roundRect">
            <a:avLst>
              <a:gd name="adj" fmla="val 35761"/>
            </a:avLst>
          </a:prstGeom>
          <a:solidFill>
            <a:schemeClr val="accent2">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3" name="Lijntoelichting 1 22"/>
          <p:cNvSpPr/>
          <p:nvPr/>
        </p:nvSpPr>
        <p:spPr>
          <a:xfrm>
            <a:off x="2319747" y="5440816"/>
            <a:ext cx="2016321" cy="648072"/>
          </a:xfrm>
          <a:prstGeom prst="borderCallout1">
            <a:avLst>
              <a:gd name="adj1" fmla="val -628"/>
              <a:gd name="adj2" fmla="val 45501"/>
              <a:gd name="adj3" fmla="val -62223"/>
              <a:gd name="adj4" fmla="val 84555"/>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Su-34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4" name="Picture 8" descr="D:\My DCS World Missions\Free Georgia\Pictures\CG-60 USS Normandy #00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8412" y="232283"/>
            <a:ext cx="3168352" cy="20440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56661710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USA has a large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force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re-</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large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mobile units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These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immediately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start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secure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there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zones.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Su-27</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Su-33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Mig-29S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Secondary</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pPr>
              <a:tabLst>
                <a:tab pos="2868613" algn="l"/>
              </a:tabLst>
            </a:pP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CH-53E </a:t>
            </a: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endPar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2" name="Afbeelding 21"/>
          <p:cNvPicPr>
            <a:picLocks noChangeAspect="1"/>
          </p:cNvPicPr>
          <p:nvPr/>
        </p:nvPicPr>
        <p:blipFill rotWithShape="1">
          <a:blip r:embed="rId2">
            <a:extLst>
              <a:ext uri="{28A0092B-C50C-407E-A947-70E740481C1C}">
                <a14:useLocalDpi xmlns:a14="http://schemas.microsoft.com/office/drawing/2010/main" val="0"/>
              </a:ext>
            </a:extLst>
          </a:blip>
          <a:srcRect l="55518" t="-107" r="-354" b="61609"/>
          <a:stretch/>
        </p:blipFill>
        <p:spPr>
          <a:xfrm>
            <a:off x="463537" y="2636838"/>
            <a:ext cx="4072463" cy="39308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3" name="Afgeronde rechthoek 22"/>
          <p:cNvSpPr/>
          <p:nvPr/>
        </p:nvSpPr>
        <p:spPr>
          <a:xfrm>
            <a:off x="2623780" y="2904119"/>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4" name="Afgeronde rechthoek 23"/>
          <p:cNvSpPr/>
          <p:nvPr/>
        </p:nvSpPr>
        <p:spPr>
          <a:xfrm>
            <a:off x="2139728" y="3024086"/>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PIJL-LINKS 26"/>
          <p:cNvSpPr/>
          <p:nvPr/>
        </p:nvSpPr>
        <p:spPr>
          <a:xfrm rot="3798863">
            <a:off x="2439537" y="4296427"/>
            <a:ext cx="1672638" cy="764040"/>
          </a:xfrm>
          <a:prstGeom prst="leftArrow">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CH-53E</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0" name="Afgeronde rechthoek 29"/>
          <p:cNvSpPr/>
          <p:nvPr/>
        </p:nvSpPr>
        <p:spPr>
          <a:xfrm>
            <a:off x="1475656" y="3066200"/>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1" name="Afgeronde rechthoek 30"/>
          <p:cNvSpPr/>
          <p:nvPr/>
        </p:nvSpPr>
        <p:spPr>
          <a:xfrm>
            <a:off x="1709490" y="3495562"/>
            <a:ext cx="1566366"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Lijntoelichting 1 25"/>
          <p:cNvSpPr/>
          <p:nvPr/>
        </p:nvSpPr>
        <p:spPr>
          <a:xfrm>
            <a:off x="3400226" y="2771292"/>
            <a:ext cx="847055" cy="589817"/>
          </a:xfrm>
          <a:prstGeom prst="borderCallout1">
            <a:avLst>
              <a:gd name="adj1" fmla="val 38665"/>
              <a:gd name="adj2" fmla="val -725"/>
              <a:gd name="adj3" fmla="val 122443"/>
              <a:gd name="adj4" fmla="val -75891"/>
            </a:avLst>
          </a:prstGeom>
          <a:solidFill>
            <a:srgbClr val="2E75B6"/>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Landing Zone</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3" name="Afbeelding 2"/>
          <p:cNvPicPr>
            <a:picLocks noChangeAspect="1"/>
          </p:cNvPicPr>
          <p:nvPr/>
        </p:nvPicPr>
        <p:blipFill rotWithShape="1">
          <a:blip r:embed="rId3" cstate="print">
            <a:extLst>
              <a:ext uri="{28A0092B-C50C-407E-A947-70E740481C1C}">
                <a14:useLocalDpi xmlns:a14="http://schemas.microsoft.com/office/drawing/2010/main" val="0"/>
              </a:ext>
            </a:extLst>
          </a:blip>
          <a:srcRect b="5452"/>
          <a:stretch/>
        </p:blipFill>
        <p:spPr>
          <a:xfrm>
            <a:off x="5233194" y="332656"/>
            <a:ext cx="2998787" cy="191851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8063778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large USA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units are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size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USA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largely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depends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effectiveness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Russian attacks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KA-50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Su-25T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Su-27 </a:t>
            </a:r>
            <a:r>
              <a:rPr lang="nl-NL" sz="20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ground</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pPr>
              <a:tabLst>
                <a:tab pos="2868613" algn="l"/>
              </a:tabLst>
            </a:pP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Stop the </a:t>
            </a: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upcoming</a:t>
            </a: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8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5" name="Afbeelding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6508" y="362224"/>
            <a:ext cx="3111712" cy="19603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3" name="Afbeelding 22"/>
          <p:cNvPicPr>
            <a:picLocks noChangeAspect="1"/>
          </p:cNvPicPr>
          <p:nvPr/>
        </p:nvPicPr>
        <p:blipFill rotWithShape="1">
          <a:blip r:embed="rId3">
            <a:extLst>
              <a:ext uri="{28A0092B-C50C-407E-A947-70E740481C1C}">
                <a14:useLocalDpi xmlns:a14="http://schemas.microsoft.com/office/drawing/2010/main" val="0"/>
              </a:ext>
            </a:extLst>
          </a:blip>
          <a:srcRect l="55518" t="-107" r="-354" b="61609"/>
          <a:stretch/>
        </p:blipFill>
        <p:spPr>
          <a:xfrm>
            <a:off x="463537" y="2636838"/>
            <a:ext cx="4072463" cy="39308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4" name="Afgeronde rechthoek 23"/>
          <p:cNvSpPr/>
          <p:nvPr/>
        </p:nvSpPr>
        <p:spPr>
          <a:xfrm>
            <a:off x="2623780" y="2904119"/>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5" name="Afgeronde rechthoek 24"/>
          <p:cNvSpPr/>
          <p:nvPr/>
        </p:nvSpPr>
        <p:spPr>
          <a:xfrm>
            <a:off x="2139728" y="3024086"/>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PIJL-LINKS 25"/>
          <p:cNvSpPr/>
          <p:nvPr/>
        </p:nvSpPr>
        <p:spPr>
          <a:xfrm rot="3798863">
            <a:off x="2694046" y="5156444"/>
            <a:ext cx="1672638" cy="764040"/>
          </a:xfrm>
          <a:prstGeom prst="leftArrow">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Afgeronde rechthoek 26"/>
          <p:cNvSpPr/>
          <p:nvPr/>
        </p:nvSpPr>
        <p:spPr>
          <a:xfrm>
            <a:off x="1475656" y="3066200"/>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8" name="Afgeronde rechthoek 27"/>
          <p:cNvSpPr/>
          <p:nvPr/>
        </p:nvSpPr>
        <p:spPr>
          <a:xfrm>
            <a:off x="1709490" y="3495562"/>
            <a:ext cx="1566366"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9" name="Lijntoelichting 1 28"/>
          <p:cNvSpPr/>
          <p:nvPr/>
        </p:nvSpPr>
        <p:spPr>
          <a:xfrm>
            <a:off x="3400226" y="2771292"/>
            <a:ext cx="847055" cy="589817"/>
          </a:xfrm>
          <a:prstGeom prst="borderCallout1">
            <a:avLst>
              <a:gd name="adj1" fmla="val 38665"/>
              <a:gd name="adj2" fmla="val -725"/>
              <a:gd name="adj3" fmla="val 122443"/>
              <a:gd name="adj4" fmla="val -75891"/>
            </a:avLst>
          </a:prstGeom>
          <a:solidFill>
            <a:srgbClr val="2E75B6"/>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Landing Zone</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0" name="PIJL-LINKS 29"/>
          <p:cNvSpPr/>
          <p:nvPr/>
        </p:nvSpPr>
        <p:spPr>
          <a:xfrm rot="3859047" flipH="1">
            <a:off x="1756361" y="3658017"/>
            <a:ext cx="1998771" cy="608718"/>
          </a:xfrm>
          <a:prstGeom prst="leftArrow">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endPar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37403474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residing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platforms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must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saved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as the USA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fast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Ensure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safetly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aboarding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Mi-8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platforms. A red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smoke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signal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indicates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which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contains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on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landing platform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onboard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safe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Mi-8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Gelend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ensure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safety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pPr>
              <a:tabLst>
                <a:tab pos="2868613" algn="l"/>
              </a:tabLst>
            </a:pP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8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28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a:t>
            </a:r>
          </a:p>
        </p:txBody>
      </p:sp>
      <p:pic>
        <p:nvPicPr>
          <p:cNvPr id="15" name="Afbeelding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8312" y="2636838"/>
            <a:ext cx="4037381"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PIJL-RECHTS 16"/>
          <p:cNvSpPr/>
          <p:nvPr/>
        </p:nvSpPr>
        <p:spPr>
          <a:xfrm rot="19659391">
            <a:off x="123756" y="5106050"/>
            <a:ext cx="1872208" cy="995725"/>
          </a:xfrm>
          <a:prstGeom prst="rightArrow">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western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9" name="Afgeronde rechthoek 18"/>
          <p:cNvSpPr/>
          <p:nvPr/>
        </p:nvSpPr>
        <p:spPr>
          <a:xfrm rot="1399817">
            <a:off x="2598571" y="3737102"/>
            <a:ext cx="864524" cy="741922"/>
          </a:xfrm>
          <a:prstGeom prst="roundRect">
            <a:avLst>
              <a:gd name="adj" fmla="val 35761"/>
            </a:avLst>
          </a:prstGeom>
          <a:solidFill>
            <a:schemeClr val="accent2">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0" name="Lijntoelichting 1 19"/>
          <p:cNvSpPr/>
          <p:nvPr/>
        </p:nvSpPr>
        <p:spPr>
          <a:xfrm>
            <a:off x="2317225" y="5194299"/>
            <a:ext cx="1208509" cy="648072"/>
          </a:xfrm>
          <a:prstGeom prst="borderCallout1">
            <a:avLst>
              <a:gd name="adj1" fmla="val -628"/>
              <a:gd name="adj2" fmla="val 45501"/>
              <a:gd name="adj3" fmla="val -120791"/>
              <a:gd name="adj4" fmla="val 44339"/>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platforms</a:t>
            </a:r>
          </a:p>
        </p:txBody>
      </p:sp>
      <p:sp>
        <p:nvSpPr>
          <p:cNvPr id="21" name="PIJL-LINKS 20"/>
          <p:cNvSpPr/>
          <p:nvPr/>
        </p:nvSpPr>
        <p:spPr>
          <a:xfrm rot="20438052">
            <a:off x="3109411" y="3244482"/>
            <a:ext cx="1351152" cy="764040"/>
          </a:xfrm>
          <a:prstGeom prst="leftArrow">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0" name="PIJL-RECHTS 29"/>
          <p:cNvSpPr/>
          <p:nvPr/>
        </p:nvSpPr>
        <p:spPr>
          <a:xfrm rot="479154">
            <a:off x="3129680" y="3910901"/>
            <a:ext cx="1351152" cy="764040"/>
          </a:xfrm>
          <a:prstGeom prst="rightArrow">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3295" y="161603"/>
            <a:ext cx="3278138" cy="21854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1355009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3995936" y="3789040"/>
            <a:ext cx="4752776" cy="2506176"/>
          </a:xfrm>
          <a:prstGeom prst="rect">
            <a:avLst/>
          </a:prstGeom>
          <a:noFill/>
        </p:spPr>
        <p:txBody>
          <a:bodyPr wrap="square" lIns="91440" tIns="45720" rIns="91440" bIns="45720">
            <a:noAutofit/>
          </a:bodyPr>
          <a:lstStyle/>
          <a:p>
            <a:pPr defTabSz="717550">
              <a:tabLst>
                <a:tab pos="2868613" algn="l"/>
              </a:tabLst>
            </a:pP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co-pilot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indicate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flight in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terms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angle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degrees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distance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km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zone.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equipped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radio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compass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indicator instrument,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provides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heading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instrument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turn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correct zone. </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015663"/>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Flight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directions</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pic>
        <p:nvPicPr>
          <p:cNvPr id="5" name="Afbeelding 4"/>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p:blipFill>
        <p:spPr>
          <a:xfrm>
            <a:off x="484407" y="1728593"/>
            <a:ext cx="2749284" cy="22798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Afbeelding 6"/>
          <p:cNvPicPr>
            <a:picLocks noChangeAspect="1"/>
          </p:cNvPicPr>
          <p:nvPr/>
        </p:nvPicPr>
        <p:blipFill>
          <a:blip r:embed="rId4">
            <a:extLst>
              <a:ext uri="{BEBA8EAE-BF5A-486C-A8C5-ECC9F3942E4B}">
                <a14:imgProps xmlns:a14="http://schemas.microsoft.com/office/drawing/2010/main">
                  <a14:imgLayer r:embed="rId5">
                    <a14:imgEffect>
                      <a14:brightnessContrast bright="40000"/>
                    </a14:imgEffect>
                  </a14:imgLayer>
                </a14:imgProps>
              </a:ext>
            </a:extLst>
          </a:blip>
          <a:stretch>
            <a:fillRect/>
          </a:stretch>
        </p:blipFill>
        <p:spPr>
          <a:xfrm>
            <a:off x="473736" y="4221088"/>
            <a:ext cx="2749284" cy="21892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Afbeelding 11"/>
          <p:cNvPicPr>
            <a:picLocks noChangeAspect="1"/>
          </p:cNvPicPr>
          <p:nvPr/>
        </p:nvPicPr>
        <p:blipFill>
          <a:blip r:embed="rId6">
            <a:extLst>
              <a:ext uri="{BEBA8EAE-BF5A-486C-A8C5-ECC9F3942E4B}">
                <a14:imgProps xmlns:a14="http://schemas.microsoft.com/office/drawing/2010/main">
                  <a14:imgLayer r:embed="rId7">
                    <a14:imgEffect>
                      <a14:brightnessContrast bright="40000"/>
                    </a14:imgEffect>
                  </a14:imgLayer>
                </a14:imgProps>
              </a:ext>
            </a:extLst>
          </a:blip>
          <a:stretch>
            <a:fillRect/>
          </a:stretch>
        </p:blipFill>
        <p:spPr>
          <a:xfrm>
            <a:off x="4814320" y="692696"/>
            <a:ext cx="3142056" cy="22624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9" name="Rechthoek 18"/>
          <p:cNvSpPr/>
          <p:nvPr/>
        </p:nvSpPr>
        <p:spPr>
          <a:xfrm>
            <a:off x="4788024" y="3152322"/>
            <a:ext cx="3168352" cy="499030"/>
          </a:xfrm>
          <a:prstGeom prst="rect">
            <a:avLst/>
          </a:prstGeom>
          <a:noFill/>
        </p:spPr>
        <p:txBody>
          <a:bodyPr wrap="square" lIns="91440" tIns="45720" rIns="91440" bIns="45720">
            <a:noAutofit/>
          </a:bodyPr>
          <a:lstStyle/>
          <a:p>
            <a:pPr algn="ctr" defTabSz="717550">
              <a:tabLst>
                <a:tab pos="2868613" algn="l"/>
              </a:tabLst>
            </a:pPr>
            <a:r>
              <a:rPr lang="nl-NL" sz="20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Radio </a:t>
            </a:r>
            <a:r>
              <a:rPr lang="nl-NL" sz="20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compass</a:t>
            </a:r>
            <a:r>
              <a:rPr lang="nl-NL" sz="20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indicators</a:t>
            </a:r>
          </a:p>
        </p:txBody>
      </p:sp>
      <p:sp>
        <p:nvSpPr>
          <p:cNvPr id="20" name="Rechthoek 19"/>
          <p:cNvSpPr/>
          <p:nvPr/>
        </p:nvSpPr>
        <p:spPr>
          <a:xfrm>
            <a:off x="3923928" y="2628664"/>
            <a:ext cx="783704" cy="49903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KA-50</a:t>
            </a:r>
          </a:p>
        </p:txBody>
      </p:sp>
      <p:sp>
        <p:nvSpPr>
          <p:cNvPr id="21" name="Rechthoek 20"/>
          <p:cNvSpPr/>
          <p:nvPr/>
        </p:nvSpPr>
        <p:spPr>
          <a:xfrm>
            <a:off x="3316052" y="1750747"/>
            <a:ext cx="783704" cy="49903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UH-1H</a:t>
            </a:r>
          </a:p>
        </p:txBody>
      </p:sp>
      <p:sp>
        <p:nvSpPr>
          <p:cNvPr id="22" name="Rechthoek 21"/>
          <p:cNvSpPr/>
          <p:nvPr/>
        </p:nvSpPr>
        <p:spPr>
          <a:xfrm>
            <a:off x="3305381" y="4149080"/>
            <a:ext cx="783704" cy="49903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MI-8</a:t>
            </a:r>
          </a:p>
        </p:txBody>
      </p:sp>
      <p:sp>
        <p:nvSpPr>
          <p:cNvPr id="14" name="Rechthoek 13"/>
          <p:cNvSpPr/>
          <p:nvPr/>
        </p:nvSpPr>
        <p:spPr>
          <a:xfrm>
            <a:off x="899592" y="2924944"/>
            <a:ext cx="864096" cy="648072"/>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effectLst>
                <a:outerShdw blurRad="38100" dist="38100" dir="2700000" algn="tl">
                  <a:srgbClr val="000000">
                    <a:alpha val="43137"/>
                  </a:srgbClr>
                </a:outerShdw>
              </a:effectLst>
            </a:endParaRPr>
          </a:p>
        </p:txBody>
      </p:sp>
      <p:sp>
        <p:nvSpPr>
          <p:cNvPr id="23" name="Rechthoek 22"/>
          <p:cNvSpPr/>
          <p:nvPr/>
        </p:nvSpPr>
        <p:spPr>
          <a:xfrm>
            <a:off x="1043608" y="5157192"/>
            <a:ext cx="792088" cy="72008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effectLst>
                <a:outerShdw blurRad="38100" dist="38100" dir="2700000" algn="tl">
                  <a:srgbClr val="000000">
                    <a:alpha val="43137"/>
                  </a:srgbClr>
                </a:outerShdw>
              </a:effectLst>
            </a:endParaRPr>
          </a:p>
        </p:txBody>
      </p:sp>
      <p:sp>
        <p:nvSpPr>
          <p:cNvPr id="24" name="Rechthoek 23"/>
          <p:cNvSpPr/>
          <p:nvPr/>
        </p:nvSpPr>
        <p:spPr>
          <a:xfrm>
            <a:off x="5364088" y="1368552"/>
            <a:ext cx="1152128" cy="1052335"/>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016359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463537" y="1700213"/>
            <a:ext cx="8069151" cy="4609107"/>
          </a:xfrm>
          <a:prstGeom prst="rect">
            <a:avLst/>
          </a:prstGeom>
          <a:noFill/>
        </p:spPr>
        <p:txBody>
          <a:bodyPr wrap="square" lIns="91440" tIns="45720" rIns="91440" bIns="45720">
            <a:noAutofit/>
          </a:bodyPr>
          <a:lstStyle/>
          <a:p>
            <a:pPr defTabSz="717550">
              <a:tabLst>
                <a:tab pos="2868613" algn="l"/>
              </a:tabLst>
            </a:pP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different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transported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have a </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type’, a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weight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kg,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‘state’.</a:t>
            </a:r>
          </a:p>
          <a:p>
            <a:pPr defTabSz="717550">
              <a:tabLst>
                <a:tab pos="2868613" algn="l"/>
              </a:tabLst>
            </a:pPr>
            <a:endPar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defTabSz="717550">
              <a:buFont typeface="+mj-lt"/>
              <a:buAutoNum type="arabicPeriod"/>
              <a:tabLst>
                <a:tab pos="2868613" algn="l"/>
              </a:tabLst>
            </a:pP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 ‘types’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Depending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type of cargo,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show a different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type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available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Ensure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select the correct cargo type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correct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correct cargo type,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accomplish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objectives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defTabSz="717550">
              <a:buFont typeface="+mj-lt"/>
              <a:buAutoNum type="arabicPeriod"/>
              <a:tabLst>
                <a:tab pos="2868613" algn="l"/>
              </a:tabLst>
            </a:pPr>
            <a:endPar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defTabSz="717550">
              <a:buFont typeface="+mj-lt"/>
              <a:buAutoNum type="arabicPeriod"/>
              <a:tabLst>
                <a:tab pos="2868613" algn="l"/>
              </a:tabLst>
            </a:pP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weight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 cargo does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yet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influence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flight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characteristics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However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expect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future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versions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also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taken care off,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adding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more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realism</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defTabSz="717550">
              <a:buFont typeface="+mj-lt"/>
              <a:buAutoNum type="arabicPeriod"/>
              <a:tabLst>
                <a:tab pos="2868613" algn="l"/>
              </a:tabLst>
            </a:pPr>
            <a:endPar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342900" indent="-342900" defTabSz="717550">
              <a:buFont typeface="+mj-lt"/>
              <a:buAutoNum type="arabicPeriod"/>
              <a:tabLst>
                <a:tab pos="2868613" algn="l"/>
              </a:tabLst>
            </a:pP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has a ‘state’,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mission, the actions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done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element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determine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success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failure. Beware of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while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if</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cargo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ensure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cargo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handled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assigned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transport,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message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containing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exact cargo contents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crashes, the cargo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LOST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may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result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 failure!</a:t>
            </a:r>
            <a:endPar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015663"/>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a:t>
            </a:r>
          </a:p>
        </p:txBody>
      </p:sp>
    </p:spTree>
    <p:extLst>
      <p:ext uri="{BB962C8B-B14F-4D97-AF65-F5344CB8AC3E}">
        <p14:creationId xmlns:p14="http://schemas.microsoft.com/office/powerpoint/2010/main" val="34063050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468312" y="1700214"/>
            <a:ext cx="8280401" cy="2521470"/>
          </a:xfrm>
          <a:prstGeom prst="rect">
            <a:avLst/>
          </a:prstGeom>
          <a:noFill/>
        </p:spPr>
        <p:txBody>
          <a:bodyPr wrap="square" lIns="91440" tIns="45720" rIns="91440" bIns="45720">
            <a:noAutofit/>
          </a:bodyPr>
          <a:lstStyle/>
          <a:p>
            <a:pPr defTabSz="717550">
              <a:tabLst>
                <a:tab pos="2868613" algn="l"/>
              </a:tabLst>
            </a:pP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 order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able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pickup</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load cargo,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required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landing zone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counts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However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has different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behaviour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up cargo:</a:t>
            </a:r>
          </a:p>
          <a:p>
            <a:pPr marL="342900" indent="-342900" defTabSz="717550">
              <a:buFont typeface="+mj-lt"/>
              <a:buAutoNum type="arabicPeriod"/>
              <a:tabLst>
                <a:tab pos="2868613" algn="l"/>
              </a:tabLst>
            </a:pP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runs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stationed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loading.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range of 100 meters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started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run,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WAIT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until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Beware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under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attack,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but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focus on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attacking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enemy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take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defensive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actions.</a:t>
            </a:r>
          </a:p>
          <a:p>
            <a:pPr marL="342900" indent="-342900" defTabSz="717550">
              <a:buFont typeface="+mj-lt"/>
              <a:buAutoNum type="arabicPeriod"/>
              <a:tabLst>
                <a:tab pos="2868613" algn="l"/>
              </a:tabLst>
            </a:pP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only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MI-8),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drive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loading.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Similarly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loading</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must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wait</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before</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8285176" cy="1015663"/>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Different types of cargo have different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behaviour</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p>
        </p:txBody>
      </p:sp>
      <p:pic>
        <p:nvPicPr>
          <p:cNvPr id="4" name="Afbeelding 3"/>
          <p:cNvPicPr>
            <a:picLocks noChangeAspect="1"/>
          </p:cNvPicPr>
          <p:nvPr/>
        </p:nvPicPr>
        <p:blipFill>
          <a:blip r:embed="rId2"/>
          <a:stretch>
            <a:fillRect/>
          </a:stretch>
        </p:blipFill>
        <p:spPr>
          <a:xfrm>
            <a:off x="688595" y="4725144"/>
            <a:ext cx="4099429" cy="16591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Rechthoek 4"/>
          <p:cNvSpPr/>
          <p:nvPr/>
        </p:nvSpPr>
        <p:spPr>
          <a:xfrm>
            <a:off x="4860032" y="4676943"/>
            <a:ext cx="3888432" cy="1754326"/>
          </a:xfrm>
          <a:prstGeom prst="rect">
            <a:avLst/>
          </a:prstGeom>
        </p:spPr>
        <p:txBody>
          <a:bodyPr wrap="square">
            <a:spAutoFit/>
          </a:bodyPr>
          <a:lstStyle/>
          <a:p>
            <a:pPr marL="342900" indent="-342900" defTabSz="717550">
              <a:buFont typeface="+mj-lt"/>
              <a:buAutoNum type="arabicPeriod" startAt="3"/>
              <a:tabLst>
                <a:tab pos="2868613" algn="l"/>
              </a:tabLst>
            </a:pP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Packages are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delivered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instantenously</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there</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no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wait</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marL="342900" indent="-342900" defTabSz="717550">
              <a:buFont typeface="+mj-lt"/>
              <a:buAutoNum type="arabicPeriod" startAt="3"/>
              <a:tabLst>
                <a:tab pos="2868613" algn="l"/>
              </a:tabLst>
            </a:pP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is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being</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handled</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following</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standard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a:t>
            </a:r>
            <a:r>
              <a:rPr lang="nl-NL"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process</a:t>
            </a:r>
            <a:r>
              <a:rPr lang="nl-NL"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Tree>
    <p:extLst>
      <p:ext uri="{BB962C8B-B14F-4D97-AF65-F5344CB8AC3E}">
        <p14:creationId xmlns:p14="http://schemas.microsoft.com/office/powerpoint/2010/main" val="70308834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468313" y="1988245"/>
            <a:ext cx="4967783" cy="2376859"/>
          </a:xfrm>
          <a:prstGeom prst="rect">
            <a:avLst/>
          </a:prstGeom>
          <a:noFill/>
        </p:spPr>
        <p:txBody>
          <a:bodyPr wrap="square" lIns="91440" tIns="45720" rIns="91440" bIns="45720">
            <a:noAutofit/>
          </a:bodyPr>
          <a:lstStyle/>
          <a:p>
            <a:pPr defTabSz="717550">
              <a:tabLst>
                <a:tab pos="2868613" algn="l"/>
              </a:tabLst>
            </a:pP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During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transport flight,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different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or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in DCS World.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is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activated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pressing the right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key</a:t>
            </a:r>
            <a:r>
              <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keyboard. (default is a ‘\’).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press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(F10)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activate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further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options. </a:t>
            </a:r>
            <a:endParaRPr lang="nl-NL"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8285176" cy="1384995"/>
          </a:xfrm>
          <a:prstGeom prst="rect">
            <a:avLst/>
          </a:prstGeom>
          <a:noFill/>
        </p:spPr>
        <p:txBody>
          <a:bodyPr wrap="square" lIns="91440" tIns="45720" rIns="91440" bIns="45720">
            <a:spAutoFit/>
          </a:bodyPr>
          <a:lstStyle/>
          <a:p>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transport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then</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selecting</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(F10).</a:t>
            </a:r>
          </a:p>
        </p:txBody>
      </p:sp>
      <p:sp>
        <p:nvSpPr>
          <p:cNvPr id="15" name="Rechthoek 14"/>
          <p:cNvSpPr/>
          <p:nvPr/>
        </p:nvSpPr>
        <p:spPr>
          <a:xfrm>
            <a:off x="467545" y="4149080"/>
            <a:ext cx="5326754" cy="2057849"/>
          </a:xfrm>
          <a:prstGeom prst="rect">
            <a:avLst/>
          </a:prstGeom>
          <a:noFill/>
        </p:spPr>
        <p:txBody>
          <a:bodyPr wrap="square" lIns="91440" tIns="45720" rIns="91440" bIns="45720">
            <a:noAutofit/>
          </a:bodyPr>
          <a:lstStyle/>
          <a:p>
            <a:pPr defTabSz="717550">
              <a:tabLst>
                <a:tab pos="2868613" algn="l"/>
              </a:tabLst>
            </a:pP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F10-Menu, options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available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Pickup</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 Load,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a:t>
            </a:r>
            <a:r>
              <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type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available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See next page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more info.</a:t>
            </a:r>
          </a:p>
          <a:p>
            <a:pPr defTabSz="717550">
              <a:tabLst>
                <a:tab pos="2868613" algn="l"/>
              </a:tabLst>
            </a:pP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transporting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cargo, the built-in DCS World menu system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followed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endParaRPr lang="nl-NL" sz="16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you’ve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selected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cargo type action menu, the next menu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show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item </a:t>
            </a:r>
            <a:r>
              <a:rPr lang="nl-NL" sz="16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it’s</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name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weight</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action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6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selecting</a:t>
            </a:r>
            <a:r>
              <a:rPr lang="nl-NL" sz="16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cargo item menu.</a:t>
            </a:r>
          </a:p>
        </p:txBody>
      </p:sp>
      <p:pic>
        <p:nvPicPr>
          <p:cNvPr id="2" name="Afbeelding 1"/>
          <p:cNvPicPr>
            <a:picLocks noChangeAspect="1"/>
          </p:cNvPicPr>
          <p:nvPr/>
        </p:nvPicPr>
        <p:blipFill>
          <a:blip r:embed="rId2"/>
          <a:stretch>
            <a:fillRect/>
          </a:stretch>
        </p:blipFill>
        <p:spPr>
          <a:xfrm>
            <a:off x="6996332" y="2140262"/>
            <a:ext cx="1752381" cy="15047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Afbeelding 2"/>
          <p:cNvPicPr>
            <a:picLocks noChangeAspect="1"/>
          </p:cNvPicPr>
          <p:nvPr/>
        </p:nvPicPr>
        <p:blipFill>
          <a:blip r:embed="rId3"/>
          <a:stretch>
            <a:fillRect/>
          </a:stretch>
        </p:blipFill>
        <p:spPr>
          <a:xfrm>
            <a:off x="5794299" y="4293096"/>
            <a:ext cx="2952381" cy="165714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534394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p:cNvPicPr>
            <a:picLocks noChangeAspect="1"/>
          </p:cNvPicPr>
          <p:nvPr/>
        </p:nvPicPr>
        <p:blipFill rotWithShape="1">
          <a:blip r:embed="rId2">
            <a:extLst>
              <a:ext uri="{28A0092B-C50C-407E-A947-70E740481C1C}">
                <a14:useLocalDpi xmlns:a14="http://schemas.microsoft.com/office/drawing/2010/main" val="0"/>
              </a:ext>
            </a:extLst>
          </a:blip>
          <a:srcRect l="29169" t="-189" r="-122" b="41899"/>
          <a:stretch/>
        </p:blipFill>
        <p:spPr>
          <a:xfrm>
            <a:off x="0" y="0"/>
            <a:ext cx="9144000" cy="6858000"/>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Rectangle 11"/>
          <p:cNvSpPr/>
          <p:nvPr/>
        </p:nvSpPr>
        <p:spPr>
          <a:xfrm>
            <a:off x="0" y="0"/>
            <a:ext cx="9144000" cy="685800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hthoek 5"/>
          <p:cNvSpPr/>
          <p:nvPr/>
        </p:nvSpPr>
        <p:spPr>
          <a:xfrm>
            <a:off x="0" y="1484784"/>
            <a:ext cx="9144000" cy="769441"/>
          </a:xfrm>
          <a:prstGeom prst="rect">
            <a:avLst/>
          </a:prstGeom>
          <a:noFill/>
        </p:spPr>
        <p:txBody>
          <a:bodyPr wrap="square" lIns="91440" tIns="45720" rIns="91440" bIns="45720">
            <a:spAutoFit/>
          </a:bodyPr>
          <a:lstStyle/>
          <a:p>
            <a:pPr algn="ctr"/>
            <a:r>
              <a:rPr lang="nl-NL" sz="4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Good</a:t>
            </a:r>
            <a:r>
              <a:rPr lang="nl-NL" sz="4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44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luck</a:t>
            </a:r>
            <a:r>
              <a:rPr lang="nl-NL" sz="44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4322451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463537" y="500264"/>
            <a:ext cx="4330188" cy="1200329"/>
          </a:xfrm>
          <a:prstGeom prst="rect">
            <a:avLst/>
          </a:prstGeom>
          <a:noFill/>
        </p:spPr>
        <p:txBody>
          <a:bodyPr wrap="square" lIns="91440" tIns="45720" rIns="91440" bIns="45720">
            <a:spAutoFit/>
          </a:bodyPr>
          <a:lstStyle/>
          <a:p>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468313" y="1988840"/>
            <a:ext cx="8280400" cy="4524315"/>
          </a:xfrm>
          <a:prstGeom prst="rect">
            <a:avLst/>
          </a:prstGeom>
          <a:noFill/>
        </p:spPr>
        <p:txBody>
          <a:bodyPr wrap="square" lIns="91440" tIns="45720" rIns="91440" bIns="45720">
            <a:spAutoFit/>
          </a:bodyPr>
          <a:lstStyle/>
          <a:p>
            <a:pPr defTabSz="717550">
              <a:tabLst>
                <a:tab pos="2868613" algn="l"/>
              </a:tabLst>
            </a:pP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Krasnodar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of </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extreme</a:t>
            </a:r>
          </a:p>
          <a:p>
            <a:pPr defTabSz="717550">
              <a:tabLst>
                <a:tab pos="2868613" algn="l"/>
              </a:tabLst>
            </a:pP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strategic</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importance</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The USA has </a:t>
            </a:r>
            <a:endPar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sent </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large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dominate</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still</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occupied</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in </a:t>
            </a:r>
            <a:r>
              <a:rPr lang="nl-NL" sz="32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danger</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Assist the NATO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acquire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has been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has full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dominance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air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especially</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Su-34 anti-</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attack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15212">
            <a:off x="5388661" y="189489"/>
            <a:ext cx="3278213" cy="21714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75529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12" name="Afbeelding 11"/>
          <p:cNvPicPr>
            <a:picLocks noChangeAspect="1"/>
          </p:cNvPicPr>
          <p:nvPr/>
        </p:nvPicPr>
        <p:blipFill rotWithShape="1">
          <a:blip r:embed="rId2">
            <a:extLst>
              <a:ext uri="{28A0092B-C50C-407E-A947-70E740481C1C}">
                <a14:useLocalDpi xmlns:a14="http://schemas.microsoft.com/office/drawing/2010/main" val="0"/>
              </a:ext>
            </a:extLst>
          </a:blip>
          <a:srcRect l="29169" t="-189" r="-122" b="41899"/>
          <a:stretch/>
        </p:blipFill>
        <p:spPr>
          <a:xfrm>
            <a:off x="468313" y="1692000"/>
            <a:ext cx="8279687" cy="468932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4" name="Picture 2" descr="D:\My DCS World Missions\Free Georgia\Pictures\cvn70_carlvinson #00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74834" y="4521420"/>
            <a:ext cx="2324480" cy="15612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5" name="Rechthoek 24"/>
          <p:cNvSpPr/>
          <p:nvPr/>
        </p:nvSpPr>
        <p:spPr>
          <a:xfrm>
            <a:off x="463537" y="500264"/>
            <a:ext cx="4330188" cy="1200329"/>
          </a:xfrm>
          <a:prstGeom prst="rect">
            <a:avLst/>
          </a:prstGeom>
          <a:noFill/>
        </p:spPr>
        <p:txBody>
          <a:bodyPr wrap="square" lIns="91440" tIns="45720" rIns="91440" bIns="45720">
            <a:spAutoFit/>
          </a:bodyPr>
          <a:lstStyle/>
          <a:p>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Lijntoelichting 1 26"/>
          <p:cNvSpPr/>
          <p:nvPr/>
        </p:nvSpPr>
        <p:spPr>
          <a:xfrm>
            <a:off x="4058641" y="5302026"/>
            <a:ext cx="1800200" cy="360114"/>
          </a:xfrm>
          <a:prstGeom prst="borderCallout1">
            <a:avLst>
              <a:gd name="adj1" fmla="val 5503"/>
              <a:gd name="adj2" fmla="val 82094"/>
              <a:gd name="adj3" fmla="val -298449"/>
              <a:gd name="adj4" fmla="val 160022"/>
            </a:avLst>
          </a:prstGeom>
          <a:solidFill>
            <a:schemeClr val="accent2">
              <a:lumMod val="75000"/>
            </a:schemeClr>
          </a:solidFill>
          <a:ln w="28575">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Town: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8" name="Rechthoek 27"/>
          <p:cNvSpPr/>
          <p:nvPr/>
        </p:nvSpPr>
        <p:spPr>
          <a:xfrm>
            <a:off x="4509774" y="4112671"/>
            <a:ext cx="1611188" cy="360114"/>
          </a:xfrm>
          <a:prstGeom prst="rect">
            <a:avLst/>
          </a:prstGeom>
          <a:solidFill>
            <a:srgbClr val="B02200"/>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platforms</a:t>
            </a:r>
          </a:p>
        </p:txBody>
      </p:sp>
      <p:sp>
        <p:nvSpPr>
          <p:cNvPr id="6" name="PIJL-RECHTS 5"/>
          <p:cNvSpPr/>
          <p:nvPr/>
        </p:nvSpPr>
        <p:spPr>
          <a:xfrm rot="20519507">
            <a:off x="215790" y="4423604"/>
            <a:ext cx="4167134" cy="720080"/>
          </a:xfrm>
          <a:prstGeom prst="rightArrow">
            <a:avLst>
              <a:gd name="adj1" fmla="val 50000"/>
              <a:gd name="adj2" fmla="val 51245"/>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west</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7" name="PIJL-LINKS 6"/>
          <p:cNvSpPr/>
          <p:nvPr/>
        </p:nvSpPr>
        <p:spPr>
          <a:xfrm rot="4259020">
            <a:off x="6493337" y="4889138"/>
            <a:ext cx="3703303" cy="648072"/>
          </a:xfrm>
          <a:prstGeom prst="leftArrow">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Air support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1" name="Rechthoek 30"/>
          <p:cNvSpPr/>
          <p:nvPr/>
        </p:nvSpPr>
        <p:spPr>
          <a:xfrm>
            <a:off x="7371306" y="587651"/>
            <a:ext cx="1368152" cy="360114"/>
          </a:xfrm>
          <a:prstGeom prst="rect">
            <a:avLst/>
          </a:prstGeom>
          <a:solidFill>
            <a:schemeClr val="accent2">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a:t>
            </a:r>
          </a:p>
        </p:txBody>
      </p:sp>
      <p:sp>
        <p:nvSpPr>
          <p:cNvPr id="32" name="Rechthoek 31"/>
          <p:cNvSpPr/>
          <p:nvPr/>
        </p:nvSpPr>
        <p:spPr>
          <a:xfrm>
            <a:off x="7380312" y="1124670"/>
            <a:ext cx="1368152" cy="360114"/>
          </a:xfrm>
          <a:prstGeom prst="rect">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a:t>
            </a:r>
          </a:p>
        </p:txBody>
      </p:sp>
      <p:sp>
        <p:nvSpPr>
          <p:cNvPr id="33" name="Rechthoek 32"/>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3" name="PIJL-RECHTS 12"/>
          <p:cNvSpPr/>
          <p:nvPr/>
        </p:nvSpPr>
        <p:spPr>
          <a:xfrm rot="2616119">
            <a:off x="3914795" y="871494"/>
            <a:ext cx="2432435" cy="715576"/>
          </a:xfrm>
          <a:prstGeom prst="rightArrow">
            <a:avLst>
              <a:gd name="adj1" fmla="val 50000"/>
              <a:gd name="adj2" fmla="val 51245"/>
            </a:avLst>
          </a:prstGeom>
          <a:solidFill>
            <a:schemeClr val="accent1">
              <a:lumMod val="75000"/>
            </a:schemeClr>
          </a:solidFill>
          <a:ln w="28575">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BE"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BE"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endParaRPr lang="nl-BE"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2466464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12" name="Afbeelding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8312" y="2636838"/>
            <a:ext cx="4037381"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has a large S-300 (SA-10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Grumble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long range 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deployed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must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obtain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full control over the airspace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above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After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SA-10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increase</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attack.</a:t>
            </a:r>
          </a:p>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Take-Off from Gudauata or from mid-air and eliminate the SA-10 using A-10As, A-10Cs or KA-50 helicopters</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 the ships.</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a:t>
            </a:r>
            <a:r>
              <a:rPr lang="nl-NL" sz="36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8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SA-10 </a:t>
            </a:r>
            <a:r>
              <a:rPr lang="nl-NL" sz="28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28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400"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3" name="Afbeelding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4136" y="221567"/>
            <a:ext cx="2812280" cy="21449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Afgeronde rechthoek 3"/>
          <p:cNvSpPr/>
          <p:nvPr/>
        </p:nvSpPr>
        <p:spPr>
          <a:xfrm rot="19366549">
            <a:off x="3808742" y="3105273"/>
            <a:ext cx="864524" cy="741922"/>
          </a:xfrm>
          <a:prstGeom prst="roundRect">
            <a:avLst>
              <a:gd name="adj" fmla="val 35761"/>
            </a:avLst>
          </a:prstGeom>
          <a:solidFill>
            <a:schemeClr val="accent2">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Lijntoelichting 1 10"/>
          <p:cNvSpPr/>
          <p:nvPr/>
        </p:nvSpPr>
        <p:spPr>
          <a:xfrm>
            <a:off x="2051720" y="4826086"/>
            <a:ext cx="1512265" cy="734098"/>
          </a:xfrm>
          <a:prstGeom prst="borderCallout1">
            <a:avLst>
              <a:gd name="adj1" fmla="val -628"/>
              <a:gd name="adj2" fmla="val 45501"/>
              <a:gd name="adj3" fmla="val -133051"/>
              <a:gd name="adj4" fmla="val 127766"/>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SA-10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3" name="PIJL-RECHTS 12"/>
          <p:cNvSpPr/>
          <p:nvPr/>
        </p:nvSpPr>
        <p:spPr>
          <a:xfrm>
            <a:off x="827584" y="3369378"/>
            <a:ext cx="2844813" cy="995725"/>
          </a:xfrm>
          <a:prstGeom prst="rightArrow">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western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KA-50 support + F18/AC AI support</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4" name="PIJL-RECHTS 13"/>
          <p:cNvSpPr/>
          <p:nvPr/>
        </p:nvSpPr>
        <p:spPr>
          <a:xfrm rot="17238192">
            <a:off x="2929971" y="4731946"/>
            <a:ext cx="2162617" cy="764040"/>
          </a:xfrm>
          <a:prstGeom prst="rightArrow">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A-10A, A-10C support</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368373557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as a large fleet of anti-ship Su-34 planes near Anapa, who are operational within the Krymsk airspace. The Su-34 planes are armed with KH-31A/P active</a:t>
            </a:r>
            <a:r>
              <a:rPr lang="nl-NL" sz="20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 passive anti radiation missiles, which can destroy a ship after 6 direct hits.</a:t>
            </a:r>
          </a:p>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 secure our infantry deployment operations from the North, these planes must be eliminated. Take-off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F-15C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Su-34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077218"/>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Secondary</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pPr>
              <a:tabLst>
                <a:tab pos="2868613" algn="l"/>
              </a:tabLst>
            </a:pPr>
            <a:r>
              <a:rPr lang="nl-NL" sz="2800"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8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Su-34 </a:t>
            </a:r>
            <a:r>
              <a:rPr lang="nl-NL" sz="2800"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endParaRPr lang="nl-NL" sz="28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5" name="Afbeelding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20071" y="351175"/>
            <a:ext cx="3212659" cy="21232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Afbeelding 12"/>
          <p:cNvPicPr>
            <a:picLocks noChangeAspect="1"/>
          </p:cNvPicPr>
          <p:nvPr/>
        </p:nvPicPr>
        <p:blipFill rotWithShape="1">
          <a:blip r:embed="rId3">
            <a:extLst>
              <a:ext uri="{28A0092B-C50C-407E-A947-70E740481C1C}">
                <a14:useLocalDpi xmlns:a14="http://schemas.microsoft.com/office/drawing/2010/main" val="0"/>
              </a:ext>
            </a:extLst>
          </a:blip>
          <a:srcRect l="42790" r="157" b="52889"/>
          <a:stretch/>
        </p:blipFill>
        <p:spPr>
          <a:xfrm>
            <a:off x="468313" y="2636838"/>
            <a:ext cx="4031687" cy="3744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 name="Afgeronde rechthoek 15"/>
          <p:cNvSpPr/>
          <p:nvPr/>
        </p:nvSpPr>
        <p:spPr>
          <a:xfrm rot="1399817">
            <a:off x="3739923" y="4138122"/>
            <a:ext cx="864524" cy="741922"/>
          </a:xfrm>
          <a:prstGeom prst="roundRect">
            <a:avLst>
              <a:gd name="adj" fmla="val 35761"/>
            </a:avLst>
          </a:prstGeom>
          <a:solidFill>
            <a:schemeClr val="accent2">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7" name="Lijntoelichting 1 16"/>
          <p:cNvSpPr/>
          <p:nvPr/>
        </p:nvSpPr>
        <p:spPr>
          <a:xfrm>
            <a:off x="1331640" y="5373216"/>
            <a:ext cx="2016321" cy="648072"/>
          </a:xfrm>
          <a:prstGeom prst="borderCallout1">
            <a:avLst>
              <a:gd name="adj1" fmla="val -628"/>
              <a:gd name="adj2" fmla="val 45501"/>
              <a:gd name="adj3" fmla="val -107480"/>
              <a:gd name="adj4" fmla="val 119637"/>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Su-34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0" name="PIJL-RECHTS 13"/>
          <p:cNvSpPr/>
          <p:nvPr/>
        </p:nvSpPr>
        <p:spPr>
          <a:xfrm rot="2820178">
            <a:off x="2384227" y="3130674"/>
            <a:ext cx="2012345" cy="764040"/>
          </a:xfrm>
          <a:prstGeom prst="leftArrow">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 Ship Attacks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PIJL-RECHTS 13"/>
          <p:cNvSpPr/>
          <p:nvPr/>
        </p:nvSpPr>
        <p:spPr>
          <a:xfrm>
            <a:off x="1988023" y="4005064"/>
            <a:ext cx="2007913" cy="764040"/>
          </a:xfrm>
          <a:prstGeom prst="leftArrow">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Western Ship Attack</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2962327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Various mobile Russian SAM units (SA-6, SA-11) are patrolling between Gudauata and Anapa. Use the Georgian Su-25T SEAD attack planes or the USA A-10As, A-10Cs to eliminate these SAM defenses. It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make the route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much</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more secure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F-15C air </a:t>
            </a:r>
            <a:r>
              <a:rPr lang="nl-NL" sz="20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Watch out for AAA hidden in the mountains. Beware that these Russian SAMs are awaiting our attacks, and may (will) disengage their radars and relocate after your missile launch to evade the attack.</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pPr>
              <a:tabLst>
                <a:tab pos="2868613" algn="l"/>
              </a:tabLst>
            </a:pPr>
            <a:r>
              <a:rPr lang="nl-NL" sz="2800"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8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r>
              <a:rPr lang="nl-NL" sz="28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between</a:t>
            </a:r>
            <a:r>
              <a:rPr lang="nl-NL" sz="28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r>
              <a:rPr lang="nl-NL" sz="28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8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800"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800"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800"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48412" y="260648"/>
            <a:ext cx="3168352" cy="21122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Afbeelding 1"/>
          <p:cNvPicPr>
            <a:picLocks noChangeAspect="1"/>
          </p:cNvPicPr>
          <p:nvPr/>
        </p:nvPicPr>
        <p:blipFill>
          <a:blip r:embed="rId3"/>
          <a:stretch>
            <a:fillRect/>
          </a:stretch>
        </p:blipFill>
        <p:spPr>
          <a:xfrm>
            <a:off x="323528" y="2636838"/>
            <a:ext cx="4172390" cy="388850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Lijntoelichting 1 16"/>
          <p:cNvSpPr/>
          <p:nvPr/>
        </p:nvSpPr>
        <p:spPr>
          <a:xfrm>
            <a:off x="2699792" y="5877272"/>
            <a:ext cx="1080120" cy="504056"/>
          </a:xfrm>
          <a:prstGeom prst="borderCallout1">
            <a:avLst>
              <a:gd name="adj1" fmla="val 43298"/>
              <a:gd name="adj2" fmla="val 99773"/>
              <a:gd name="adj3" fmla="val 36751"/>
              <a:gd name="adj4" fmla="val 150645"/>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8" name="Lijntoelichting 1 17"/>
          <p:cNvSpPr/>
          <p:nvPr/>
        </p:nvSpPr>
        <p:spPr>
          <a:xfrm>
            <a:off x="611560" y="4013704"/>
            <a:ext cx="1080120" cy="279392"/>
          </a:xfrm>
          <a:prstGeom prst="borderCallout1">
            <a:avLst>
              <a:gd name="adj1" fmla="val 2224"/>
              <a:gd name="adj2" fmla="val 49458"/>
              <a:gd name="adj3" fmla="val -190321"/>
              <a:gd name="adj4" fmla="val 51511"/>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0" name="Afgeronde rechthoek 19"/>
          <p:cNvSpPr/>
          <p:nvPr/>
        </p:nvSpPr>
        <p:spPr>
          <a:xfrm rot="2565062">
            <a:off x="2145835" y="4122817"/>
            <a:ext cx="2144873" cy="1047091"/>
          </a:xfrm>
          <a:prstGeom prst="roundRect">
            <a:avLst>
              <a:gd name="adj" fmla="val 35761"/>
            </a:avLst>
          </a:prstGeom>
          <a:solidFill>
            <a:schemeClr val="accent2">
              <a:lumMod val="75000"/>
              <a:alpha val="50196"/>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1" name="Lijntoelichting 1 20"/>
          <p:cNvSpPr/>
          <p:nvPr/>
        </p:nvSpPr>
        <p:spPr>
          <a:xfrm>
            <a:off x="1259632" y="5085184"/>
            <a:ext cx="1376622" cy="792088"/>
          </a:xfrm>
          <a:prstGeom prst="borderCallout1">
            <a:avLst>
              <a:gd name="adj1" fmla="val -628"/>
              <a:gd name="adj2" fmla="val 45501"/>
              <a:gd name="adj3" fmla="val -47581"/>
              <a:gd name="adj4" fmla="val 91153"/>
            </a:avLst>
          </a:prstGeom>
          <a:solidFill>
            <a:schemeClr val="accent2">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mobile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333105004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4716016" y="2636838"/>
            <a:ext cx="4032696" cy="3744490"/>
          </a:xfrm>
          <a:prstGeom prst="rect">
            <a:avLst/>
          </a:prstGeom>
          <a:noFill/>
        </p:spPr>
        <p:txBody>
          <a:bodyPr wrap="square" lIns="91440" tIns="45720" rIns="91440" bIns="45720">
            <a:noAutofit/>
          </a:bodyPr>
          <a:lstStyle/>
          <a:p>
            <a:pPr defTabSz="717550">
              <a:tabLst>
                <a:tab pos="2868613" algn="l"/>
              </a:tabLst>
            </a:pPr>
            <a:r>
              <a:rPr lang="nl-NL" sz="20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 elite troops are awaiting for redeployment to capture 3 Georgian radar defenses. Fly the UH-1H helicopters to load the infantry at the “Gamma” loading center and fly to one of the 3 radar defenses near Anapa. Once landed near the radars, deploy the infantry and they will capture the radar installation and activate it. Bewarned of small air defenses near these installations. Your co-pilot will provide you with directions during flight.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463537" y="500264"/>
            <a:ext cx="4330188" cy="1508105"/>
          </a:xfrm>
          <a:prstGeom prst="rect">
            <a:avLst/>
          </a:prstGeom>
          <a:noFill/>
        </p:spPr>
        <p:txBody>
          <a:bodyPr wrap="square" lIns="91440" tIns="45720" rIns="91440" bIns="45720">
            <a:spAutoFit/>
          </a:bodyPr>
          <a:lstStyle/>
          <a:p>
            <a:r>
              <a:rPr lang="nl-NL" sz="36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36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a:t>
            </a:r>
          </a:p>
          <a:p>
            <a:r>
              <a:rPr lang="nl-NL" sz="28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Transport infantry to capture 3 radar defenses near Anapa.</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5220072" y="332656"/>
            <a:ext cx="3096344" cy="20188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 name="Afbeelding 19"/>
          <p:cNvPicPr>
            <a:picLocks noChangeAspect="1"/>
          </p:cNvPicPr>
          <p:nvPr/>
        </p:nvPicPr>
        <p:blipFill rotWithShape="1">
          <a:blip r:embed="rId4">
            <a:extLst>
              <a:ext uri="{28A0092B-C50C-407E-A947-70E740481C1C}">
                <a14:useLocalDpi xmlns:a14="http://schemas.microsoft.com/office/drawing/2010/main" val="0"/>
              </a:ext>
            </a:extLst>
          </a:blip>
          <a:srcRect l="55518" t="-107" r="-354" b="61609"/>
          <a:stretch/>
        </p:blipFill>
        <p:spPr>
          <a:xfrm>
            <a:off x="463537" y="2636838"/>
            <a:ext cx="4072463" cy="39308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1" name="Afgeronde rechthoek 20"/>
          <p:cNvSpPr/>
          <p:nvPr/>
        </p:nvSpPr>
        <p:spPr>
          <a:xfrm>
            <a:off x="2915816" y="4005064"/>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2" name="Afgeronde rechthoek 21"/>
          <p:cNvSpPr/>
          <p:nvPr/>
        </p:nvSpPr>
        <p:spPr>
          <a:xfrm>
            <a:off x="1907704" y="3752910"/>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3" name="Afgeronde rechthoek 22"/>
          <p:cNvSpPr/>
          <p:nvPr/>
        </p:nvSpPr>
        <p:spPr>
          <a:xfrm>
            <a:off x="1403648" y="4040942"/>
            <a:ext cx="360040" cy="324162"/>
          </a:xfrm>
          <a:prstGeom prst="roundRect">
            <a:avLst>
              <a:gd name="adj" fmla="val 35761"/>
            </a:avLst>
          </a:prstGeom>
          <a:solidFill>
            <a:srgbClr val="2E75B6">
              <a:alpha val="50196"/>
            </a:srgb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endParaRPr lang="nl-BE" sz="1400" spc="15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4" name="Lijntoelichting 1 23"/>
          <p:cNvSpPr/>
          <p:nvPr/>
        </p:nvSpPr>
        <p:spPr>
          <a:xfrm>
            <a:off x="3400226" y="2771292"/>
            <a:ext cx="847055" cy="589817"/>
          </a:xfrm>
          <a:prstGeom prst="borderCallout1">
            <a:avLst>
              <a:gd name="adj1" fmla="val 38665"/>
              <a:gd name="adj2" fmla="val -725"/>
              <a:gd name="adj3" fmla="val 128293"/>
              <a:gd name="adj4" fmla="val -86075"/>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lgn="ctr" defTabSz="717550">
              <a:tabLst>
                <a:tab pos="2868613" algn="l"/>
              </a:tabLst>
            </a:pPr>
            <a:r>
              <a:rPr lang="nl-NL"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5" name="PIJL-LINKS 24"/>
          <p:cNvSpPr/>
          <p:nvPr/>
        </p:nvSpPr>
        <p:spPr>
          <a:xfrm rot="4459116" flipH="1">
            <a:off x="1137254" y="2728260"/>
            <a:ext cx="1998771" cy="608718"/>
          </a:xfrm>
          <a:prstGeom prst="leftArrow">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endParaRPr lang="nl-BE"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Lijntoelichting 1 25"/>
          <p:cNvSpPr/>
          <p:nvPr/>
        </p:nvSpPr>
        <p:spPr>
          <a:xfrm>
            <a:off x="1362398" y="5335076"/>
            <a:ext cx="1368152" cy="648072"/>
          </a:xfrm>
          <a:prstGeom prst="borderCallout1">
            <a:avLst>
              <a:gd name="adj1" fmla="val -628"/>
              <a:gd name="adj2" fmla="val 47440"/>
              <a:gd name="adj3" fmla="val -146859"/>
              <a:gd name="adj4" fmla="val 22247"/>
            </a:avLst>
          </a:prstGeom>
          <a:solidFill>
            <a:schemeClr val="accent1">
              <a:lumMod val="75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landing zones</a:t>
            </a:r>
          </a:p>
        </p:txBody>
      </p:sp>
      <p:sp>
        <p:nvSpPr>
          <p:cNvPr id="27" name="PIJL-LINKS 26"/>
          <p:cNvSpPr/>
          <p:nvPr/>
        </p:nvSpPr>
        <p:spPr>
          <a:xfrm rot="4013337">
            <a:off x="2903385" y="5294632"/>
            <a:ext cx="1672638" cy="581277"/>
          </a:xfrm>
          <a:prstGeom prst="leftArrow">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Autofit/>
          </a:bodyPr>
          <a:lstStyle/>
          <a:p>
            <a:pPr algn="ctr" defTabSz="717550">
              <a:tabLst>
                <a:tab pos="2868613" algn="l"/>
              </a:tabLst>
            </a:pP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endParaRPr lang="nl-NL" sz="14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67212447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pic>
        <p:nvPicPr>
          <p:cNvPr id="13" name="Afbeelding 12"/>
          <p:cNvPicPr>
            <a:picLocks noChangeAspect="1"/>
          </p:cNvPicPr>
          <p:nvPr/>
        </p:nvPicPr>
        <p:blipFill>
          <a:blip r:embed="rId2"/>
          <a:stretch>
            <a:fillRect/>
          </a:stretch>
        </p:blipFill>
        <p:spPr>
          <a:xfrm rot="18612145">
            <a:off x="1762640" y="349921"/>
            <a:ext cx="2920167" cy="194487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Rechthoek 7"/>
          <p:cNvSpPr/>
          <p:nvPr/>
        </p:nvSpPr>
        <p:spPr>
          <a:xfrm>
            <a:off x="468313" y="4247217"/>
            <a:ext cx="8280400" cy="2062103"/>
          </a:xfrm>
          <a:prstGeom prst="rect">
            <a:avLst/>
          </a:prstGeom>
          <a:noFill/>
        </p:spPr>
        <p:txBody>
          <a:bodyPr wrap="square" lIns="91440" tIns="45720" rIns="91440" bIns="45720">
            <a:spAutoFit/>
          </a:bodyPr>
          <a:lstStyle/>
          <a:p>
            <a:pPr defTabSz="717550">
              <a:tabLst>
                <a:tab pos="2868613" algn="l"/>
              </a:tabLst>
            </a:pPr>
            <a:r>
              <a:rPr lang="nl-NL" sz="32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Red Team Briefing</a:t>
            </a:r>
          </a:p>
          <a:p>
            <a:pPr>
              <a:tabLst>
                <a:tab pos="2868613" algn="l"/>
              </a:tabLst>
            </a:pP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vessels</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Secondary</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CH-53E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Stop the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endPar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2868613" algn="l"/>
              </a:tabLst>
            </a:pP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4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2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0" name="Rechthoek 9"/>
          <p:cNvSpPr/>
          <p:nvPr/>
        </p:nvSpPr>
        <p:spPr>
          <a:xfrm>
            <a:off x="5210364" y="134994"/>
            <a:ext cx="4330188" cy="4154984"/>
          </a:xfrm>
          <a:prstGeom prst="rect">
            <a:avLst/>
          </a:prstGeom>
          <a:noFill/>
        </p:spPr>
        <p:txBody>
          <a:bodyPr wrap="square" lIns="91440" tIns="45720" rIns="91440" bIns="45720">
            <a:spAutoFit/>
          </a:bodyPr>
          <a:lstStyle/>
          <a:p>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7200" b="1" cap="none"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endParaRPr lang="nl-NL" sz="7200" b="1" cap="none"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DCS Word</a:t>
            </a:r>
          </a:p>
          <a:p>
            <a:pPr lvl="1"/>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Multi </a:t>
            </a:r>
            <a:r>
              <a:rPr lang="nl-NL" sz="4000" b="1" spc="15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t>
            </a:r>
            <a:r>
              <a:rPr lang="nl-NL" sz="4000" b="1" spc="150" dirty="0" err="1"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layer</a:t>
            </a:r>
            <a:endParaRPr lang="nl-NL" sz="4000" b="1"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4000" b="1"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t>
            </a:r>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ombat </a:t>
            </a:r>
            <a:r>
              <a:rPr lang="nl-NL" sz="4000" b="1"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a:t>
            </a:r>
            <a:r>
              <a:rPr lang="nl-NL" sz="4000" b="1" spc="15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ission</a:t>
            </a:r>
            <a:endParaRPr lang="nl-NL" sz="3600" b="1" cap="none" spc="15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1" name="Afbeelding 10"/>
          <p:cNvPicPr>
            <a:picLocks noChangeAspect="1"/>
          </p:cNvPicPr>
          <p:nvPr/>
        </p:nvPicPr>
        <p:blipFill>
          <a:blip r:embed="rId3"/>
          <a:stretch>
            <a:fillRect/>
          </a:stretch>
        </p:blipFill>
        <p:spPr>
          <a:xfrm rot="20071831">
            <a:off x="11968" y="1060879"/>
            <a:ext cx="2489072" cy="165772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Afbeelding 11"/>
          <p:cNvPicPr>
            <a:picLocks noChangeAspect="1"/>
          </p:cNvPicPr>
          <p:nvPr/>
        </p:nvPicPr>
        <p:blipFill>
          <a:blip r:embed="rId4"/>
          <a:stretch>
            <a:fillRect/>
          </a:stretch>
        </p:blipFill>
        <p:spPr>
          <a:xfrm rot="20709253">
            <a:off x="1731737" y="1984351"/>
            <a:ext cx="2312027" cy="15120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0384529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pic>
        <p:nvPicPr>
          <p:cNvPr id="2" name="Afbeelding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15212">
            <a:off x="5388661" y="189489"/>
            <a:ext cx="3278213" cy="21714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Rechthoek 4"/>
          <p:cNvSpPr/>
          <p:nvPr/>
        </p:nvSpPr>
        <p:spPr>
          <a:xfrm>
            <a:off x="463537" y="500264"/>
            <a:ext cx="4330188" cy="1200329"/>
          </a:xfrm>
          <a:prstGeom prst="rect">
            <a:avLst/>
          </a:prstGeom>
          <a:noFill/>
        </p:spPr>
        <p:txBody>
          <a:bodyPr wrap="square" lIns="91440" tIns="45720" rIns="91440" bIns="45720">
            <a:spAutoFit/>
          </a:bodyPr>
          <a:lstStyle/>
          <a:p>
            <a:r>
              <a:rPr lang="nl-NL" sz="7200" b="1"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7200" b="1"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468313" y="1988840"/>
            <a:ext cx="8280400" cy="4524315"/>
          </a:xfrm>
          <a:prstGeom prst="rect">
            <a:avLst/>
          </a:prstGeom>
          <a:noFill/>
        </p:spPr>
        <p:txBody>
          <a:bodyPr wrap="square" lIns="91440" tIns="45720" rIns="91440" bIns="45720">
            <a:spAutoFit/>
          </a:bodyPr>
          <a:lstStyle/>
          <a:p>
            <a:pPr defTabSz="717550">
              <a:tabLst>
                <a:tab pos="2868613" algn="l"/>
              </a:tabLst>
            </a:pP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Krasnodar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of extreme </a:t>
            </a:r>
          </a:p>
          <a:p>
            <a:pPr defTabSz="717550">
              <a:tabLst>
                <a:tab pos="2868613" algn="l"/>
              </a:tabLst>
            </a:pP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strategic</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importance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The USA has </a:t>
            </a:r>
          </a:p>
          <a:p>
            <a:pPr defTabSz="717550">
              <a:tabLst>
                <a:tab pos="2868613" algn="l"/>
              </a:tabLst>
            </a:pP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sent a large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dominate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still</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occupied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in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danger</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717550">
              <a:tabLst>
                <a:tab pos="2868613" algn="l"/>
              </a:tabLst>
            </a:pPr>
            <a:endPar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717550">
              <a:tabLst>
                <a:tab pos="2868613" algn="l"/>
              </a:tabLst>
            </a:pP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3200" spc="15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upcoming</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3200" spc="150" dirty="0" err="1"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vessels</a:t>
            </a:r>
            <a:r>
              <a:rPr lang="nl-NL" sz="32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7452320" y="6525344"/>
            <a:ext cx="1296392" cy="307777"/>
          </a:xfrm>
          <a:prstGeom prst="rect">
            <a:avLst/>
          </a:prstGeom>
          <a:noFill/>
        </p:spPr>
        <p:txBody>
          <a:bodyPr wrap="square" lIns="91440" tIns="45720" rIns="91440" bIns="45720">
            <a:spAutoFit/>
          </a:bodyPr>
          <a:lstStyle/>
          <a:p>
            <a:pPr algn="r" defTabSz="717550">
              <a:tabLst>
                <a:tab pos="2868613" algn="l"/>
              </a:tabLst>
            </a:pP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1400" spc="15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1885961295"/>
      </p:ext>
    </p:extLst>
  </p:cSld>
  <p:clrMapOvr>
    <a:masterClrMapping/>
  </p:clrMapOvr>
  <p:timing>
    <p:tnLst>
      <p:par>
        <p:cTn id="1" dur="indefinite" restart="never" nodeType="tmRoot"/>
      </p:par>
    </p:tnLst>
  </p:timing>
</p:sld>
</file>

<file path=ppt/theme/theme1.xml><?xml version="1.0" encoding="utf-8"?>
<a:theme xmlns:a="http://schemas.openxmlformats.org/drawingml/2006/main" name="Kantoorthema">
  <a:themeElements>
    <a:clrScheme name="Aangepast 1">
      <a:dk1>
        <a:sysClr val="windowText" lastClr="000000"/>
      </a:dk1>
      <a:lt1>
        <a:sysClr val="window" lastClr="FFFFFF"/>
      </a:lt1>
      <a:dk2>
        <a:srgbClr val="44546A"/>
      </a:dk2>
      <a:lt2>
        <a:srgbClr val="E7E6E6"/>
      </a:lt2>
      <a:accent1>
        <a:srgbClr val="5B9BD5"/>
      </a:accent1>
      <a:accent2>
        <a:srgbClr val="EA2D00"/>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1249</TotalTime>
  <Words>1678</Words>
  <Application>Microsoft Office PowerPoint</Application>
  <PresentationFormat>On-screen Show (4:3)</PresentationFormat>
  <Paragraphs>148</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Agency FB</vt:lpstr>
      <vt:lpstr>Arial</vt:lpstr>
      <vt:lpstr>Calibri</vt:lpstr>
      <vt:lpstr>Calibri Light</vt:lpstr>
      <vt:lpstr>Wingdings</vt:lpstr>
      <vt:lpstr>Kantoorthema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Family</dc:creator>
  <cp:lastModifiedBy>Sven Van de Velde</cp:lastModifiedBy>
  <cp:revision>84</cp:revision>
  <dcterms:created xsi:type="dcterms:W3CDTF">2013-01-06T10:28:47Z</dcterms:created>
  <dcterms:modified xsi:type="dcterms:W3CDTF">2015-01-06T21:34:28Z</dcterms:modified>
</cp:coreProperties>
</file>

<file path=docProps/thumbnail.jpeg>
</file>